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4"/>
  </p:notesMasterIdLst>
  <p:sldIdLst>
    <p:sldId id="453" r:id="rId3"/>
    <p:sldId id="435" r:id="rId4"/>
    <p:sldId id="436" r:id="rId5"/>
    <p:sldId id="437" r:id="rId6"/>
    <p:sldId id="375" r:id="rId7"/>
    <p:sldId id="450" r:id="rId8"/>
    <p:sldId id="335" r:id="rId9"/>
    <p:sldId id="393" r:id="rId10"/>
    <p:sldId id="395" r:id="rId11"/>
    <p:sldId id="396" r:id="rId12"/>
    <p:sldId id="439" r:id="rId13"/>
    <p:sldId id="452" r:id="rId14"/>
    <p:sldId id="451" r:id="rId15"/>
    <p:sldId id="430" r:id="rId16"/>
    <p:sldId id="431" r:id="rId17"/>
    <p:sldId id="262" r:id="rId18"/>
    <p:sldId id="443" r:id="rId19"/>
    <p:sldId id="444" r:id="rId20"/>
    <p:sldId id="442" r:id="rId21"/>
    <p:sldId id="434" r:id="rId22"/>
    <p:sldId id="44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F5CD4-9051-462A-B657-19A580B5F61C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32B1D-F311-4D62-94E9-A62E2C86F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71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0796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4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35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42054" name="Line 6"/>
          <p:cNvSpPr>
            <a:spLocks noChangeShapeType="1"/>
          </p:cNvSpPr>
          <p:nvPr/>
        </p:nvSpPr>
        <p:spPr bwMode="auto">
          <a:xfrm>
            <a:off x="0" y="6850063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42055" name="Line 7"/>
          <p:cNvSpPr>
            <a:spLocks noChangeShapeType="1"/>
          </p:cNvSpPr>
          <p:nvPr/>
        </p:nvSpPr>
        <p:spPr bwMode="auto">
          <a:xfrm>
            <a:off x="0" y="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8370" name="Picture 2" descr="http://b.vimeocdn.com/ps/532/532619_3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43350" y="5410200"/>
            <a:ext cx="1257300" cy="12573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1000" y="0"/>
            <a:ext cx="2174875" cy="6546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4788" y="0"/>
            <a:ext cx="6373812" cy="6546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788" y="0"/>
            <a:ext cx="870108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79400" y="1400175"/>
            <a:ext cx="4194175" cy="5146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975" y="1400175"/>
            <a:ext cx="4195763" cy="5146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48D6-4776-4FCF-9B02-4347B7626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4EEBC5-BF0F-4C3A-920D-3CA62A679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ED832-D5F8-46E8-8AB5-BFB13F7C9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4BC8E-7398-4598-81D4-F74D87E3D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9E9F4-3535-4F87-98B8-523C24C5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17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C5728-A90C-475B-841B-657B577D2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89498-5E9D-417E-AFCB-AF79E9ADD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C40AD-DD48-48B5-B5B4-03298ECA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833E1-C5A0-4B4A-BD53-B6A1CDA8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A3A46-FE40-406F-BEF6-9D5E226E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41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AC7F8-F9D3-46A7-B68C-535DF7408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F393D-A6A5-4DC7-986E-D29560B6B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3AD8C-0598-4BB7-94BA-A68300824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67802-0FCD-4C4F-B911-37B0696D5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B94A0-CF52-473F-9DEA-E9AE7D991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2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588EF-A931-4977-9F83-5F3DF677B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B980C-78FB-40D5-8EC2-1B8722C85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707A9-190B-47A0-9A8F-0FBD3529C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9559-99BF-474D-9556-1DD46AFBE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A6C7F-2DB5-4EFF-9B37-857AB63C1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51A92-B3FD-4ADD-9764-C2C5BC0D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22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87A1-353A-492E-9DA8-0354F8635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82C0A-30EE-40A0-A8CD-ACB1A62F1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6233E-3E49-4E6E-AB46-2AE8F6654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679F5A-4C0C-461B-9EB6-9AADCA645C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B31C7E-0DA9-4F1B-9E6C-7930C8C81A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50841D-1EA3-4C69-B873-8362290CD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D95B89-B902-4A4F-8D65-A3E7EA351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1104B2-2DDE-4A89-97A2-0D92AE2A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98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3281-B66C-4755-9469-3D073B08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BDE00-1ACE-438E-87FF-F9CFA8702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B2D353-E05D-4F1B-97CB-36B1CFD70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737D-7232-40A9-A0CB-06E642FA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55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4A9F62-F6B5-40E4-A1FA-49207EBB5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C2BAA-C59C-4F34-AEC0-FB321C95E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06C7F-FB02-4A84-A4A7-533FE2074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3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2FC7C-78A7-46FC-9185-82B7C9A6F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14492-879B-49B6-B4B5-EFF5BA5F0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5AEB9-C76C-435B-B600-6AE1B1C62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9A569-2F33-46C5-B79F-E76CD972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1C349-F5C1-4EA6-AF8B-134BCB99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3E810-1796-45CE-945F-64CD9BD21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77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34C14-9B0C-4286-9B8A-19AA9FCB7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21807E-6F72-4AC2-91D9-7CE4888539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1F392-61BF-4CE8-BFF6-1607B04C5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6C997-D4FB-4FF6-8D69-47024DD7A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C2D64-6B05-475D-9FA7-20C90390A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51B7C-27E5-4C44-9C12-1ADC9EBF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150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98C1A-96AF-444E-93B8-E7A8F89EC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277268-1F1C-4C28-BAA0-54689EFDF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D95B5-69B8-4B42-82FC-0525A9FD3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1B35F-D157-4FAF-B6F6-0A682094B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005D1-6F6F-4849-ABFA-D9A99507C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41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DEA392-CEFA-4DE4-A2DE-036D87597F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E7501-DA89-4D06-B7D8-38A5E124C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EA111-A9F9-4EA8-AC70-19E0D47C0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DE21F-EEAA-442F-B852-518BE5C0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F0FC8-9E8D-4034-9C30-C39F8858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41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9400" y="1400175"/>
            <a:ext cx="4194175" cy="514667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975" y="1400175"/>
            <a:ext cx="4195763" cy="514667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9144000" cy="1133475"/>
          </a:xfrm>
          <a:prstGeom prst="rect">
            <a:avLst/>
          </a:prstGeom>
          <a:solidFill>
            <a:srgbClr val="A20A0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4788" y="0"/>
            <a:ext cx="87010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9400" y="1400175"/>
            <a:ext cx="8542338" cy="514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0" y="1131888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0" y="6850063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0" y="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7BE50F-C4C0-46AA-A4CB-ED93D07A7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3AD8C-2AB3-4F7F-99B3-CC8AB71E4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964B3-79ED-4013-B6EA-040C45EC47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5C333-0444-4CF2-9614-CD476B9D4A55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958C1-E755-44A6-937A-D78FD1FC6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C471C-8FD2-4109-91F6-2218FCD29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BC99-CA8E-4673-9F7D-F0421A210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63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9CC3D3"/>
              </a:clrFrom>
              <a:clrTo>
                <a:srgbClr val="9CC3D3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60"/>
          <a:stretch/>
        </p:blipFill>
        <p:spPr bwMode="auto">
          <a:xfrm>
            <a:off x="76200" y="350371"/>
            <a:ext cx="8991600" cy="4508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1470025"/>
          </a:xfrm>
        </p:spPr>
        <p:txBody>
          <a:bodyPr/>
          <a:lstStyle/>
          <a:p>
            <a:r>
              <a:rPr lang="en-US" sz="4400" dirty="0">
                <a:ln w="7620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 Geolocation with Isotopes in </a:t>
            </a:r>
            <a:r>
              <a:rPr lang="en-US" sz="4400" dirty="0" err="1">
                <a:ln w="7620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assignR</a:t>
            </a:r>
            <a:endParaRPr lang="en-US" sz="4400" dirty="0">
              <a:ln w="76200"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27375"/>
            <a:ext cx="6400800" cy="1752600"/>
          </a:xfrm>
        </p:spPr>
        <p:txBody>
          <a:bodyPr/>
          <a:lstStyle/>
          <a:p>
            <a:r>
              <a:rPr lang="en-US" sz="2800" b="1" dirty="0">
                <a:ln w="5715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Gabe Bowen</a:t>
            </a:r>
          </a:p>
          <a:p>
            <a:r>
              <a:rPr lang="en-US" sz="2800" b="1" dirty="0">
                <a:ln w="5715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gabe.bowen@utah.edu</a:t>
            </a: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189BD427-D6B7-1705-C7DF-633E8E336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108250"/>
            <a:ext cx="2743200" cy="1543702"/>
          </a:xfrm>
          <a:prstGeom prst="rect">
            <a:avLst/>
          </a:prstGeom>
        </p:spPr>
      </p:pic>
      <p:pic>
        <p:nvPicPr>
          <p:cNvPr id="1026" name="Picture 2" descr="Creative Commons License">
            <a:extLst>
              <a:ext uri="{FF2B5EF4-FFF2-40B4-BE49-F238E27FC236}">
                <a16:creationId xmlns:a16="http://schemas.microsoft.com/office/drawing/2014/main" id="{AD044415-926B-425A-1488-9566873E8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47700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76DAF73-085F-3644-1A79-4C571A342D6F}"/>
              </a:ext>
            </a:extLst>
          </p:cNvPr>
          <p:cNvSpPr txBox="1">
            <a:spLocks/>
          </p:cNvSpPr>
          <p:nvPr/>
        </p:nvSpPr>
        <p:spPr bwMode="auto">
          <a:xfrm>
            <a:off x="609600" y="1371600"/>
            <a:ext cx="7924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sz="4400" kern="0" dirty="0">
                <a:ln w="7620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 Geolocation with Isotopes in </a:t>
            </a:r>
            <a:r>
              <a:rPr lang="en-US" sz="4400" kern="0" dirty="0" err="1">
                <a:ln w="7620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assignR</a:t>
            </a:r>
            <a:endParaRPr lang="en-US" sz="4400" kern="0" dirty="0">
              <a:ln w="76200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E23BA87-AEDC-5F97-5F20-B4E37CE3E0F5}"/>
              </a:ext>
            </a:extLst>
          </p:cNvPr>
          <p:cNvSpPr txBox="1">
            <a:spLocks/>
          </p:cNvSpPr>
          <p:nvPr/>
        </p:nvSpPr>
        <p:spPr bwMode="auto">
          <a:xfrm>
            <a:off x="1371600" y="312737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9pPr>
          </a:lstStyle>
          <a:p>
            <a:r>
              <a:rPr lang="en-US" sz="2800" b="1" kern="0">
                <a:ln w="5715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Gabe Bowen</a:t>
            </a:r>
          </a:p>
          <a:p>
            <a:r>
              <a:rPr lang="en-US" sz="2800" b="1" kern="0">
                <a:ln w="5715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gabe.bowen@utah.edu</a:t>
            </a:r>
            <a:endParaRPr lang="en-US" sz="2800" b="1" kern="0" dirty="0">
              <a:ln w="57150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5627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67BC8D7-7118-D608-C536-85AFA8C39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4038600"/>
            <a:ext cx="632460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E38B74-5304-60E8-273D-59FF52FD5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41" r="39167"/>
          <a:stretch/>
        </p:blipFill>
        <p:spPr>
          <a:xfrm>
            <a:off x="4267907" y="914400"/>
            <a:ext cx="4483583" cy="32766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25F75F5-0056-B00A-CD2B-CC0BF6B24046}"/>
              </a:ext>
            </a:extLst>
          </p:cNvPr>
          <p:cNvSpPr/>
          <p:nvPr/>
        </p:nvSpPr>
        <p:spPr bwMode="auto">
          <a:xfrm>
            <a:off x="4010260" y="540700"/>
            <a:ext cx="1628540" cy="830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7B8B8D-C009-FEAD-B97E-10E1107D7B54}"/>
              </a:ext>
            </a:extLst>
          </p:cNvPr>
          <p:cNvGrpSpPr/>
          <p:nvPr/>
        </p:nvGrpSpPr>
        <p:grpSpPr>
          <a:xfrm>
            <a:off x="304800" y="228600"/>
            <a:ext cx="5186967" cy="3375212"/>
            <a:chOff x="76200" y="1089212"/>
            <a:chExt cx="8782712" cy="5715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5F2AEC6-D969-8CFF-4AD6-4B11527EA82F}"/>
                </a:ext>
              </a:extLst>
            </p:cNvPr>
            <p:cNvGrpSpPr/>
            <p:nvPr/>
          </p:nvGrpSpPr>
          <p:grpSpPr>
            <a:xfrm>
              <a:off x="76200" y="1089212"/>
              <a:ext cx="5078508" cy="5715000"/>
              <a:chOff x="76200" y="1066800"/>
              <a:chExt cx="5078508" cy="5715000"/>
            </a:xfrm>
          </p:grpSpPr>
          <p:pic>
            <p:nvPicPr>
              <p:cNvPr id="6" name="Picture 5" descr="Map&#10;&#10;Description automatically generated">
                <a:extLst>
                  <a:ext uri="{FF2B5EF4-FFF2-40B4-BE49-F238E27FC236}">
                    <a16:creationId xmlns:a16="http://schemas.microsoft.com/office/drawing/2014/main" id="{9CF8AD4B-633E-84E2-FDA1-112373EEE1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" y="1066800"/>
                <a:ext cx="4967024" cy="5715000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FD2115-873D-DF4D-393B-988BF8E4B4DC}"/>
                  </a:ext>
                </a:extLst>
              </p:cNvPr>
              <p:cNvSpPr/>
              <p:nvPr/>
            </p:nvSpPr>
            <p:spPr bwMode="auto">
              <a:xfrm>
                <a:off x="3021108" y="1143000"/>
                <a:ext cx="2133600" cy="1977643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6BDB15A-5815-4850-5F85-6F74904A7CD1}"/>
                </a:ext>
              </a:extLst>
            </p:cNvPr>
            <p:cNvGrpSpPr/>
            <p:nvPr/>
          </p:nvGrpSpPr>
          <p:grpSpPr>
            <a:xfrm>
              <a:off x="2985249" y="1241048"/>
              <a:ext cx="5873663" cy="1977643"/>
              <a:chOff x="2985249" y="1241048"/>
              <a:chExt cx="5873663" cy="197764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F1CCB04-18D8-C9BD-D064-68B1936DD4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1670"/>
              <a:stretch/>
            </p:blipFill>
            <p:spPr>
              <a:xfrm>
                <a:off x="6629400" y="1241048"/>
                <a:ext cx="2229512" cy="1977643"/>
              </a:xfrm>
              <a:prstGeom prst="rect">
                <a:avLst/>
              </a:prstGeom>
              <a:noFill/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D3D1197-D791-3020-74E6-AED2F640BE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4061" t="20281" r="59389" b="64307"/>
              <a:stretch/>
            </p:blipFill>
            <p:spPr>
              <a:xfrm>
                <a:off x="6355974" y="1617667"/>
                <a:ext cx="381000" cy="304801"/>
              </a:xfrm>
              <a:prstGeom prst="rect">
                <a:avLst/>
              </a:prstGeom>
              <a:noFill/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FC2B321-7703-D198-C2C2-CDA20B8B78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3526" t="53900" r="59924" b="30688"/>
              <a:stretch/>
            </p:blipFill>
            <p:spPr>
              <a:xfrm>
                <a:off x="6350384" y="2290482"/>
                <a:ext cx="381000" cy="304801"/>
              </a:xfrm>
              <a:prstGeom prst="rect">
                <a:avLst/>
              </a:prstGeom>
              <a:noFill/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FB753B6-1FA8-C897-0183-45DFB81D39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032" r="38543"/>
              <a:stretch/>
            </p:blipFill>
            <p:spPr>
              <a:xfrm>
                <a:off x="2985249" y="1241048"/>
                <a:ext cx="3340239" cy="1977643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2879330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6BBB2857-D0B9-9989-0E46-C1AA13C8C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3" t="13333" r="8889" b="12222"/>
          <a:stretch/>
        </p:blipFill>
        <p:spPr bwMode="auto">
          <a:xfrm>
            <a:off x="1098076" y="150790"/>
            <a:ext cx="6947848" cy="655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916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4" name="Picture 14">
            <a:extLst>
              <a:ext uri="{FF2B5EF4-FFF2-40B4-BE49-F238E27FC236}">
                <a16:creationId xmlns:a16="http://schemas.microsoft.com/office/drawing/2014/main" id="{26CFED8E-A9CF-EF2C-8327-CB0C485B8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76200"/>
            <a:ext cx="44958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28EDF0-499F-EED9-A5DA-D80D2DCF4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619375"/>
            <a:ext cx="67818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99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2EE3E7-F359-F6A0-3900-B94C7A7D46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081"/>
          <a:stretch/>
        </p:blipFill>
        <p:spPr bwMode="auto">
          <a:xfrm>
            <a:off x="617898" y="914400"/>
            <a:ext cx="7908203" cy="415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2AB54E-F923-2E1D-1631-230C2E339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52800" y="5105400"/>
            <a:ext cx="2879003" cy="66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D8198A-BEA6-09FD-D150-22BC276A0B06}"/>
              </a:ext>
            </a:extLst>
          </p:cNvPr>
          <p:cNvSpPr txBox="1"/>
          <p:nvPr/>
        </p:nvSpPr>
        <p:spPr>
          <a:xfrm>
            <a:off x="-18861" y="6488668"/>
            <a:ext cx="4299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Bowen and </a:t>
            </a:r>
            <a:r>
              <a:rPr lang="en-US" dirty="0" err="1"/>
              <a:t>Revenaugh</a:t>
            </a:r>
            <a:r>
              <a:rPr lang="en-US" dirty="0"/>
              <a:t>, 2003, </a:t>
            </a:r>
            <a:r>
              <a:rPr lang="en-US" i="1" dirty="0"/>
              <a:t>WRR</a:t>
            </a:r>
          </a:p>
        </p:txBody>
      </p:sp>
    </p:spTree>
    <p:extLst>
      <p:ext uri="{BB962C8B-B14F-4D97-AF65-F5344CB8AC3E}">
        <p14:creationId xmlns:p14="http://schemas.microsoft.com/office/powerpoint/2010/main" val="4116533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4837A8-FC86-0A1F-C545-14B98350EA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5008" y="2004587"/>
            <a:ext cx="3754592" cy="2872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500"/>
          <a:stretch/>
        </p:blipFill>
        <p:spPr>
          <a:xfrm>
            <a:off x="4689444" y="2041886"/>
            <a:ext cx="4201382" cy="277422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764507" y="3140459"/>
            <a:ext cx="5956168" cy="600164"/>
            <a:chOff x="2352675" y="3044279"/>
            <a:chExt cx="7941557" cy="800219"/>
          </a:xfrm>
        </p:grpSpPr>
        <p:sp>
          <p:nvSpPr>
            <p:cNvPr id="11" name="TextBox 10"/>
            <p:cNvSpPr txBox="1"/>
            <p:nvPr/>
          </p:nvSpPr>
          <p:spPr>
            <a:xfrm>
              <a:off x="2352675" y="3044279"/>
              <a:ext cx="1947541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dirty="0">
                  <a:solidFill>
                    <a:schemeClr val="bg1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Origin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58149" y="3044279"/>
              <a:ext cx="223608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dirty="0">
                  <a:solidFill>
                    <a:schemeClr val="bg1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Models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5F0DDA9-7838-424F-CDEE-21335D2A9481}"/>
              </a:ext>
            </a:extLst>
          </p:cNvPr>
          <p:cNvSpPr/>
          <p:nvPr/>
        </p:nvSpPr>
        <p:spPr bwMode="auto">
          <a:xfrm>
            <a:off x="1382806" y="134471"/>
            <a:ext cx="6378388" cy="8561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Inferring Origin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C0C152-3555-4158-669A-B85D09C20CED}"/>
              </a:ext>
            </a:extLst>
          </p:cNvPr>
          <p:cNvSpPr/>
          <p:nvPr/>
        </p:nvSpPr>
        <p:spPr bwMode="auto">
          <a:xfrm flipH="1">
            <a:off x="4343400" y="3048000"/>
            <a:ext cx="685800" cy="914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531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5BE72D-0D3D-6A71-4177-F237BB847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981200"/>
            <a:ext cx="2432175" cy="268618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62456D-E368-48E5-8F74-F6EA64203AE1}"/>
              </a:ext>
            </a:extLst>
          </p:cNvPr>
          <p:cNvSpPr txBox="1">
            <a:spLocks/>
          </p:cNvSpPr>
          <p:nvPr/>
        </p:nvSpPr>
        <p:spPr>
          <a:xfrm>
            <a:off x="228600" y="609600"/>
            <a:ext cx="5943600" cy="563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9pPr>
          </a:lstStyle>
          <a:p>
            <a:r>
              <a:rPr lang="en-US" b="1" i="1" kern="0" dirty="0"/>
              <a:t>Where could (or couldn’t) the individual have originated?</a:t>
            </a:r>
          </a:p>
          <a:p>
            <a:pPr marL="0" indent="0">
              <a:buFontTx/>
              <a:buNone/>
            </a:pPr>
            <a:endParaRPr lang="en-US" kern="0" dirty="0"/>
          </a:p>
          <a:p>
            <a:r>
              <a:rPr lang="en-US" kern="0" dirty="0"/>
              <a:t>Isotope values are non-unique and best suited to probabilistic analysis</a:t>
            </a:r>
          </a:p>
          <a:p>
            <a:pPr lvl="1"/>
            <a:r>
              <a:rPr lang="en-US" kern="0" dirty="0"/>
              <a:t>Probability that a location is the origin</a:t>
            </a:r>
          </a:p>
          <a:p>
            <a:pPr lvl="1"/>
            <a:r>
              <a:rPr lang="en-US" kern="0" dirty="0"/>
              <a:t>Multiple locations may have high probability!</a:t>
            </a:r>
          </a:p>
          <a:p>
            <a:r>
              <a:rPr lang="en-US" kern="0" dirty="0"/>
              <a:t>Key decisions </a:t>
            </a:r>
          </a:p>
          <a:p>
            <a:pPr lvl="1"/>
            <a:r>
              <a:rPr lang="en-US" kern="0" dirty="0"/>
              <a:t>Constraining the search image</a:t>
            </a:r>
          </a:p>
          <a:p>
            <a:pPr lvl="1"/>
            <a:r>
              <a:rPr lang="en-US" kern="0" dirty="0"/>
              <a:t>Defining meaningful ‘locations’</a:t>
            </a:r>
          </a:p>
        </p:txBody>
      </p:sp>
    </p:spTree>
    <p:extLst>
      <p:ext uri="{BB962C8B-B14F-4D97-AF65-F5344CB8AC3E}">
        <p14:creationId xmlns:p14="http://schemas.microsoft.com/office/powerpoint/2010/main" val="3821539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A08D0-EE9E-4ACE-A027-A43F9989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rlin Sans FB Demi" panose="020E0802020502020306" pitchFamily="34" charset="0"/>
              </a:rPr>
              <a:t>Bayes’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F31AB-0A0B-453C-A4FC-E08415FD8F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3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3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3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3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3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33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F31AB-0A0B-453C-A4FC-E08415FD8F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08C9BCAE-6D35-4655-95A0-753A39786763}"/>
              </a:ext>
            </a:extLst>
          </p:cNvPr>
          <p:cNvSpPr/>
          <p:nvPr/>
        </p:nvSpPr>
        <p:spPr>
          <a:xfrm>
            <a:off x="710443" y="4514752"/>
            <a:ext cx="2038525" cy="84781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Our</a:t>
            </a:r>
          </a:p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interpretation</a:t>
            </a: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2B3CF779-0934-468F-8B70-AF4115EEE6C1}"/>
              </a:ext>
            </a:extLst>
          </p:cNvPr>
          <p:cNvSpPr/>
          <p:nvPr/>
        </p:nvSpPr>
        <p:spPr>
          <a:xfrm>
            <a:off x="6873205" y="1986520"/>
            <a:ext cx="1463354" cy="1135758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What we thought we knew</a:t>
            </a: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37494037-2193-4C90-BB3D-3BB209796E18}"/>
              </a:ext>
            </a:extLst>
          </p:cNvPr>
          <p:cNvSpPr/>
          <p:nvPr/>
        </p:nvSpPr>
        <p:spPr>
          <a:xfrm>
            <a:off x="3760229" y="2192467"/>
            <a:ext cx="1386805" cy="847813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Our new evidence</a:t>
            </a: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AFEC7842-5529-4F09-823B-720883A99FD8}"/>
              </a:ext>
            </a:extLst>
          </p:cNvPr>
          <p:cNvSpPr/>
          <p:nvPr/>
        </p:nvSpPr>
        <p:spPr>
          <a:xfrm>
            <a:off x="5486400" y="4768956"/>
            <a:ext cx="2850159" cy="869844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The non-uniqueness of the evidence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972685-5EEE-4892-ABCC-1EF71DE14529}"/>
              </a:ext>
            </a:extLst>
          </p:cNvPr>
          <p:cNvSpPr txBox="1"/>
          <p:nvPr/>
        </p:nvSpPr>
        <p:spPr>
          <a:xfrm>
            <a:off x="628650" y="2415209"/>
            <a:ext cx="1859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dirty="0">
                <a:solidFill>
                  <a:prstClr val="black"/>
                </a:solidFill>
                <a:latin typeface="Berlin Sans FB"/>
              </a:rPr>
              <a:t>A: The Model</a:t>
            </a:r>
          </a:p>
          <a:p>
            <a:pPr defTabSz="685800"/>
            <a:r>
              <a:rPr lang="en-US" sz="2400" dirty="0">
                <a:solidFill>
                  <a:prstClr val="black"/>
                </a:solidFill>
                <a:latin typeface="Berlin Sans FB"/>
              </a:rPr>
              <a:t>B: The Data</a:t>
            </a:r>
          </a:p>
        </p:txBody>
      </p:sp>
    </p:spTree>
    <p:extLst>
      <p:ext uri="{BB962C8B-B14F-4D97-AF65-F5344CB8AC3E}">
        <p14:creationId xmlns:p14="http://schemas.microsoft.com/office/powerpoint/2010/main" val="12915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A08D0-EE9E-4ACE-A027-A43F9989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rlin Sans FB Demi" panose="020E0802020502020306" pitchFamily="34" charset="0"/>
              </a:rPr>
              <a:t>Bayes’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F31AB-0A0B-453C-A4FC-E08415FD8F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300" b="0" i="1" baseline="-2500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3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3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3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3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3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33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300" b="0" i="1" baseline="-250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300" b="0" i="1" baseline="-2500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F31AB-0A0B-453C-A4FC-E08415FD8F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08C9BCAE-6D35-4655-95A0-753A39786763}"/>
              </a:ext>
            </a:extLst>
          </p:cNvPr>
          <p:cNvSpPr/>
          <p:nvPr/>
        </p:nvSpPr>
        <p:spPr>
          <a:xfrm>
            <a:off x="710443" y="4514752"/>
            <a:ext cx="2038525" cy="120024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Probability that A</a:t>
            </a:r>
            <a:r>
              <a:rPr lang="en-US" sz="2100" baseline="-25000" dirty="0">
                <a:solidFill>
                  <a:prstClr val="white"/>
                </a:solidFill>
                <a:latin typeface="Berlin Sans FB Demi" panose="020E0802020502020306" pitchFamily="34" charset="0"/>
              </a:rPr>
              <a:t>1</a:t>
            </a:r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 is the origin</a:t>
            </a: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2B3CF779-0934-468F-8B70-AF4115EEE6C1}"/>
              </a:ext>
            </a:extLst>
          </p:cNvPr>
          <p:cNvSpPr/>
          <p:nvPr/>
        </p:nvSpPr>
        <p:spPr>
          <a:xfrm>
            <a:off x="6652767" y="2200982"/>
            <a:ext cx="2161335" cy="1135758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Any external information about origin A</a:t>
            </a:r>
            <a:r>
              <a:rPr lang="en-US" sz="2100" baseline="-25000" dirty="0">
                <a:solidFill>
                  <a:prstClr val="white"/>
                </a:solidFill>
                <a:latin typeface="Berlin Sans FB Demi" panose="020E0802020502020306" pitchFamily="34" charset="0"/>
              </a:rPr>
              <a:t>1</a:t>
            </a: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37494037-2193-4C90-BB3D-3BB209796E18}"/>
              </a:ext>
            </a:extLst>
          </p:cNvPr>
          <p:cNvSpPr/>
          <p:nvPr/>
        </p:nvSpPr>
        <p:spPr>
          <a:xfrm>
            <a:off x="3760229" y="1524001"/>
            <a:ext cx="2385580" cy="151628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Probability of the observed isotope value at location A</a:t>
            </a:r>
            <a:r>
              <a:rPr lang="en-US" sz="2100" baseline="-25000" dirty="0">
                <a:solidFill>
                  <a:prstClr val="white"/>
                </a:solidFill>
                <a:latin typeface="Berlin Sans FB Demi" panose="020E0802020502020306" pitchFamily="34" charset="0"/>
              </a:rPr>
              <a:t>1</a:t>
            </a: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AFEC7842-5529-4F09-823B-720883A99FD8}"/>
              </a:ext>
            </a:extLst>
          </p:cNvPr>
          <p:cNvSpPr/>
          <p:nvPr/>
        </p:nvSpPr>
        <p:spPr>
          <a:xfrm>
            <a:off x="5486400" y="4768956"/>
            <a:ext cx="2850159" cy="869844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Probability of seeing this isotope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972685-5EEE-4892-ABCC-1EF71DE14529}"/>
              </a:ext>
            </a:extLst>
          </p:cNvPr>
          <p:cNvSpPr txBox="1"/>
          <p:nvPr/>
        </p:nvSpPr>
        <p:spPr>
          <a:xfrm>
            <a:off x="628650" y="2415209"/>
            <a:ext cx="2832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dirty="0">
                <a:solidFill>
                  <a:prstClr val="black"/>
                </a:solidFill>
                <a:latin typeface="Berlin Sans FB"/>
              </a:rPr>
              <a:t>A</a:t>
            </a:r>
            <a:r>
              <a:rPr lang="en-US" sz="2400" baseline="-25000" dirty="0">
                <a:solidFill>
                  <a:prstClr val="black"/>
                </a:solidFill>
                <a:latin typeface="Berlin Sans FB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Berlin Sans FB"/>
              </a:rPr>
              <a:t>: Sample is from A</a:t>
            </a:r>
            <a:r>
              <a:rPr lang="en-US" sz="2400" baseline="-25000" dirty="0">
                <a:solidFill>
                  <a:prstClr val="black"/>
                </a:solidFill>
                <a:latin typeface="Berlin Sans FB"/>
              </a:rPr>
              <a:t>1</a:t>
            </a:r>
          </a:p>
          <a:p>
            <a:pPr defTabSz="685800"/>
            <a:r>
              <a:rPr lang="en-US" sz="2400" dirty="0">
                <a:solidFill>
                  <a:prstClr val="black"/>
                </a:solidFill>
                <a:latin typeface="Berlin Sans FB"/>
              </a:rPr>
              <a:t>B: The Data</a:t>
            </a:r>
          </a:p>
        </p:txBody>
      </p:sp>
    </p:spTree>
    <p:extLst>
      <p:ext uri="{BB962C8B-B14F-4D97-AF65-F5344CB8AC3E}">
        <p14:creationId xmlns:p14="http://schemas.microsoft.com/office/powerpoint/2010/main" val="2530304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A08D0-EE9E-4ACE-A027-A43F9989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rlin Sans FB Demi" panose="020E0802020502020306" pitchFamily="34" charset="0"/>
              </a:rPr>
              <a:t>Bayes’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F31AB-0A0B-453C-A4FC-E08415FD8F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300" b="0" i="1" baseline="-2500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3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3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3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3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3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33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300" b="0" i="1" baseline="-250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300" b="0" i="1" baseline="-2500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3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33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sz="3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3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3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33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3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3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3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3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F31AB-0A0B-453C-A4FC-E08415FD8F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08C9BCAE-6D35-4655-95A0-753A39786763}"/>
              </a:ext>
            </a:extLst>
          </p:cNvPr>
          <p:cNvSpPr/>
          <p:nvPr/>
        </p:nvSpPr>
        <p:spPr>
          <a:xfrm>
            <a:off x="710443" y="4514752"/>
            <a:ext cx="2947158" cy="158124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Probability that A</a:t>
            </a:r>
            <a:r>
              <a:rPr lang="en-US" sz="2100" baseline="-25000" dirty="0">
                <a:solidFill>
                  <a:prstClr val="white"/>
                </a:solidFill>
                <a:latin typeface="Berlin Sans FB Demi" panose="020E0802020502020306" pitchFamily="34" charset="0"/>
              </a:rPr>
              <a:t>1</a:t>
            </a:r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 is the origin (relative to all hypothesized locations)</a:t>
            </a: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2B3CF779-0934-468F-8B70-AF4115EEE6C1}"/>
              </a:ext>
            </a:extLst>
          </p:cNvPr>
          <p:cNvSpPr/>
          <p:nvPr/>
        </p:nvSpPr>
        <p:spPr>
          <a:xfrm>
            <a:off x="6652767" y="2200982"/>
            <a:ext cx="2161335" cy="1135758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Any external information about origin A</a:t>
            </a:r>
            <a:r>
              <a:rPr lang="en-US" sz="2100" baseline="-25000" dirty="0">
                <a:solidFill>
                  <a:prstClr val="white"/>
                </a:solidFill>
                <a:latin typeface="Berlin Sans FB Demi" panose="020E0802020502020306" pitchFamily="34" charset="0"/>
              </a:rPr>
              <a:t>1</a:t>
            </a: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37494037-2193-4C90-BB3D-3BB209796E18}"/>
              </a:ext>
            </a:extLst>
          </p:cNvPr>
          <p:cNvSpPr/>
          <p:nvPr/>
        </p:nvSpPr>
        <p:spPr>
          <a:xfrm>
            <a:off x="3760229" y="1524001"/>
            <a:ext cx="2385580" cy="151628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Probability of the observed isotope value at location A</a:t>
            </a:r>
            <a:r>
              <a:rPr lang="en-US" sz="2100" baseline="-25000" dirty="0">
                <a:solidFill>
                  <a:prstClr val="white"/>
                </a:solidFill>
                <a:latin typeface="Berlin Sans FB Demi" panose="020E0802020502020306" pitchFamily="34" charset="0"/>
              </a:rPr>
              <a:t>1</a:t>
            </a: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AFEC7842-5529-4F09-823B-720883A99FD8}"/>
              </a:ext>
            </a:extLst>
          </p:cNvPr>
          <p:cNvSpPr/>
          <p:nvPr/>
        </p:nvSpPr>
        <p:spPr>
          <a:xfrm>
            <a:off x="5486400" y="4768956"/>
            <a:ext cx="2850159" cy="1200248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2100" dirty="0">
                <a:solidFill>
                  <a:prstClr val="white"/>
                </a:solidFill>
                <a:latin typeface="Berlin Sans FB Demi" panose="020E0802020502020306" pitchFamily="34" charset="0"/>
              </a:rPr>
              <a:t>Total probability across all hypothesized origins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972685-5EEE-4892-ABCC-1EF71DE14529}"/>
              </a:ext>
            </a:extLst>
          </p:cNvPr>
          <p:cNvSpPr txBox="1"/>
          <p:nvPr/>
        </p:nvSpPr>
        <p:spPr>
          <a:xfrm>
            <a:off x="628650" y="2415209"/>
            <a:ext cx="2832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dirty="0">
                <a:solidFill>
                  <a:prstClr val="black"/>
                </a:solidFill>
                <a:latin typeface="Berlin Sans FB"/>
              </a:rPr>
              <a:t>A</a:t>
            </a:r>
            <a:r>
              <a:rPr lang="en-US" sz="2400" baseline="-25000" dirty="0">
                <a:solidFill>
                  <a:prstClr val="black"/>
                </a:solidFill>
                <a:latin typeface="Berlin Sans FB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Berlin Sans FB"/>
              </a:rPr>
              <a:t>: Sample is from A</a:t>
            </a:r>
            <a:r>
              <a:rPr lang="en-US" sz="2400" baseline="-25000" dirty="0">
                <a:solidFill>
                  <a:prstClr val="black"/>
                </a:solidFill>
                <a:latin typeface="Berlin Sans FB"/>
              </a:rPr>
              <a:t>1</a:t>
            </a:r>
          </a:p>
          <a:p>
            <a:pPr defTabSz="685800"/>
            <a:r>
              <a:rPr lang="en-US" sz="2400" dirty="0">
                <a:solidFill>
                  <a:prstClr val="black"/>
                </a:solidFill>
                <a:latin typeface="Berlin Sans FB"/>
              </a:rPr>
              <a:t>B: The Data</a:t>
            </a:r>
          </a:p>
        </p:txBody>
      </p:sp>
    </p:spTree>
    <p:extLst>
      <p:ext uri="{BB962C8B-B14F-4D97-AF65-F5344CB8AC3E}">
        <p14:creationId xmlns:p14="http://schemas.microsoft.com/office/powerpoint/2010/main" val="1172784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04840-1FF6-A21C-A3DC-543DB750F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278" y="1603281"/>
            <a:ext cx="6207444" cy="3651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705511-1B19-40B6-23DD-EFCA507BBE34}"/>
              </a:ext>
            </a:extLst>
          </p:cNvPr>
          <p:cNvSpPr txBox="1"/>
          <p:nvPr/>
        </p:nvSpPr>
        <p:spPr>
          <a:xfrm>
            <a:off x="5181600" y="5638800"/>
            <a:ext cx="3886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Many (all possible?) hypotheses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DD721C-1BC0-1631-D5B2-0CAD79078C45}"/>
              </a:ext>
            </a:extLst>
          </p:cNvPr>
          <p:cNvCxnSpPr>
            <a:stCxn id="4" idx="0"/>
          </p:cNvCxnSpPr>
          <p:nvPr/>
        </p:nvCxnSpPr>
        <p:spPr bwMode="auto">
          <a:xfrm flipH="1" flipV="1">
            <a:off x="6705600" y="4876800"/>
            <a:ext cx="419100" cy="76200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14597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F9F1AB-AB7C-CD17-C9A7-D7DB31B1F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990600"/>
            <a:ext cx="4883401" cy="4880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0FDEB3-3D51-ED55-18C1-431613D4D00D}"/>
              </a:ext>
            </a:extLst>
          </p:cNvPr>
          <p:cNvSpPr txBox="1"/>
          <p:nvPr/>
        </p:nvSpPr>
        <p:spPr>
          <a:xfrm>
            <a:off x="0" y="6488668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Chesson and Berg, 2022</a:t>
            </a:r>
          </a:p>
        </p:txBody>
      </p:sp>
      <p:pic>
        <p:nvPicPr>
          <p:cNvPr id="1026" name="Picture 2" descr="Smiling face of a child vector drawing | Public domain vectors">
            <a:extLst>
              <a:ext uri="{FF2B5EF4-FFF2-40B4-BE49-F238E27FC236}">
                <a16:creationId xmlns:a16="http://schemas.microsoft.com/office/drawing/2014/main" id="{0C4B1073-98D8-F2A6-B903-789D02BD3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74" y="381000"/>
            <a:ext cx="184785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586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772FE7-BFB7-874F-D12A-518E05D32D89}"/>
              </a:ext>
            </a:extLst>
          </p:cNvPr>
          <p:cNvSpPr/>
          <p:nvPr/>
        </p:nvSpPr>
        <p:spPr bwMode="auto">
          <a:xfrm>
            <a:off x="1927412" y="2315136"/>
            <a:ext cx="5289176" cy="22277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assignR</a:t>
            </a:r>
            <a:endParaRPr kumimoji="0" lang="en-US" sz="4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https://spatial-lab.github.io/AnthroStats/</a:t>
            </a:r>
          </a:p>
        </p:txBody>
      </p:sp>
    </p:spTree>
    <p:extLst>
      <p:ext uri="{BB962C8B-B14F-4D97-AF65-F5344CB8AC3E}">
        <p14:creationId xmlns:p14="http://schemas.microsoft.com/office/powerpoint/2010/main" val="2073895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C1C332-3CA0-6785-5914-634A423D8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50" y="228600"/>
            <a:ext cx="7299700" cy="60613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53C9DA-9F5B-E9C2-4AC3-B4DD5FB4DED9}"/>
              </a:ext>
            </a:extLst>
          </p:cNvPr>
          <p:cNvSpPr txBox="1"/>
          <p:nvPr/>
        </p:nvSpPr>
        <p:spPr>
          <a:xfrm>
            <a:off x="2525606" y="6400800"/>
            <a:ext cx="409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https://itce.utah.edu/spatial.html</a:t>
            </a:r>
          </a:p>
        </p:txBody>
      </p:sp>
    </p:spTree>
    <p:extLst>
      <p:ext uri="{BB962C8B-B14F-4D97-AF65-F5344CB8AC3E}">
        <p14:creationId xmlns:p14="http://schemas.microsoft.com/office/powerpoint/2010/main" val="2366174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g. 3">
            <a:extLst>
              <a:ext uri="{FF2B5EF4-FFF2-40B4-BE49-F238E27FC236}">
                <a16:creationId xmlns:a16="http://schemas.microsoft.com/office/drawing/2014/main" id="{556283E6-D1F7-E7E0-CE41-4D67A955D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781050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1C677A-DE13-F43A-B101-318B836714AD}"/>
              </a:ext>
            </a:extLst>
          </p:cNvPr>
          <p:cNvSpPr txBox="1"/>
          <p:nvPr/>
        </p:nvSpPr>
        <p:spPr>
          <a:xfrm>
            <a:off x="0" y="6488668"/>
            <a:ext cx="233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Camin</a:t>
            </a:r>
            <a:r>
              <a:rPr lang="en-US" dirty="0"/>
              <a:t> et al., 2007</a:t>
            </a:r>
          </a:p>
        </p:txBody>
      </p:sp>
      <p:pic>
        <p:nvPicPr>
          <p:cNvPr id="2050" name="Picture 2" descr="Sheep cartoon clip art | Free SVG">
            <a:extLst>
              <a:ext uri="{FF2B5EF4-FFF2-40B4-BE49-F238E27FC236}">
                <a16:creationId xmlns:a16="http://schemas.microsoft.com/office/drawing/2014/main" id="{0609A8F8-00BE-8067-6EB4-A2B52F753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52400"/>
            <a:ext cx="2590800" cy="195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995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E5A793-BD5A-5DAF-B9C8-22CE2A06A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64463"/>
            <a:ext cx="4063010" cy="6329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31F388-E7BC-6C0E-31B4-FE33E60119F4}"/>
              </a:ext>
            </a:extLst>
          </p:cNvPr>
          <p:cNvSpPr txBox="1"/>
          <p:nvPr/>
        </p:nvSpPr>
        <p:spPr>
          <a:xfrm>
            <a:off x="0" y="6488668"/>
            <a:ext cx="23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Brooks et al., 2002</a:t>
            </a:r>
          </a:p>
        </p:txBody>
      </p:sp>
      <p:pic>
        <p:nvPicPr>
          <p:cNvPr id="3074" name="Picture 2" descr="Beer mug clip art vector | Free SVG">
            <a:extLst>
              <a:ext uri="{FF2B5EF4-FFF2-40B4-BE49-F238E27FC236}">
                <a16:creationId xmlns:a16="http://schemas.microsoft.com/office/drawing/2014/main" id="{F404CB78-8267-4B4A-919C-76E28C070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3908612" cy="390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70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Isotope Fractionation Across Space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419600" y="3276600"/>
            <a:ext cx="762000" cy="609600"/>
            <a:chOff x="4419600" y="3276600"/>
            <a:chExt cx="762000" cy="609600"/>
          </a:xfrm>
        </p:grpSpPr>
        <p:sp>
          <p:nvSpPr>
            <p:cNvPr id="4" name="Rectangle 3"/>
            <p:cNvSpPr/>
            <p:nvPr/>
          </p:nvSpPr>
          <p:spPr bwMode="auto">
            <a:xfrm>
              <a:off x="4419600" y="3276600"/>
              <a:ext cx="457200" cy="609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4800600" y="3327400"/>
              <a:ext cx="228600" cy="533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4953000" y="3429000"/>
              <a:ext cx="228600" cy="4318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918823" y="6519446"/>
            <a:ext cx="3225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http://web.sahra.arizona.edu</a:t>
            </a:r>
          </a:p>
        </p:txBody>
      </p:sp>
      <p:pic>
        <p:nvPicPr>
          <p:cNvPr id="1028" name="Picture 4" descr="http://web.sahra.arizona.edu/programs/isotopes/images/diagram1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91" y="1981200"/>
            <a:ext cx="6450419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70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F9F1AB-AB7C-CD17-C9A7-D7DB31B1F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988887"/>
            <a:ext cx="4883401" cy="4880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0FDEB3-3D51-ED55-18C1-431613D4D00D}"/>
              </a:ext>
            </a:extLst>
          </p:cNvPr>
          <p:cNvSpPr txBox="1"/>
          <p:nvPr/>
        </p:nvSpPr>
        <p:spPr>
          <a:xfrm>
            <a:off x="0" y="6488668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Chesson and Berg, 2022</a:t>
            </a:r>
          </a:p>
        </p:txBody>
      </p:sp>
      <p:pic>
        <p:nvPicPr>
          <p:cNvPr id="4098" name="Picture 2" descr="Globe vector clip art | Free SVG">
            <a:extLst>
              <a:ext uri="{FF2B5EF4-FFF2-40B4-BE49-F238E27FC236}">
                <a16:creationId xmlns:a16="http://schemas.microsoft.com/office/drawing/2014/main" id="{89AE65A1-94D8-F675-BB3A-6CC7E13C4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17" y="3048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192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Framework for Isotopic Geolocation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2286000"/>
            <a:ext cx="8305801" cy="4114800"/>
          </a:xfrm>
        </p:spPr>
        <p:txBody>
          <a:bodyPr anchor="ctr">
            <a:normAutofit/>
          </a:bodyPr>
          <a:lstStyle/>
          <a:p>
            <a:r>
              <a:rPr lang="en-US" dirty="0"/>
              <a:t>Geographic isotope distributions are governed by fractionation </a:t>
            </a:r>
          </a:p>
          <a:p>
            <a:r>
              <a:rPr lang="en-US" dirty="0"/>
              <a:t>Fractionation is predictable (not random)</a:t>
            </a:r>
          </a:p>
          <a:p>
            <a:endParaRPr lang="en-US" dirty="0"/>
          </a:p>
          <a:p>
            <a:r>
              <a:rPr lang="en-US" dirty="0"/>
              <a:t>Isoscape: Quantitative model predicting isotope values of a substrate at different locations</a:t>
            </a:r>
          </a:p>
          <a:p>
            <a:endParaRPr lang="en-US" dirty="0"/>
          </a:p>
          <a:p>
            <a:r>
              <a:rPr lang="en-US" dirty="0"/>
              <a:t>At each location on an isoscape we can ask: How likely is it that the individual originated here?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3716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could (or couldn’t) the individual have originated/traveled?</a:t>
            </a:r>
          </a:p>
        </p:txBody>
      </p:sp>
    </p:spTree>
    <p:extLst>
      <p:ext uri="{BB962C8B-B14F-4D97-AF65-F5344CB8AC3E}">
        <p14:creationId xmlns:p14="http://schemas.microsoft.com/office/powerpoint/2010/main" val="4171068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5"/>
          <a:stretch/>
        </p:blipFill>
        <p:spPr>
          <a:xfrm>
            <a:off x="253175" y="1389460"/>
            <a:ext cx="4280829" cy="4079081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500"/>
          <a:stretch/>
        </p:blipFill>
        <p:spPr>
          <a:xfrm>
            <a:off x="4689444" y="2041886"/>
            <a:ext cx="4201382" cy="277422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764507" y="3140459"/>
            <a:ext cx="5956168" cy="600164"/>
            <a:chOff x="2352675" y="3044279"/>
            <a:chExt cx="7941557" cy="800219"/>
          </a:xfrm>
        </p:grpSpPr>
        <p:sp>
          <p:nvSpPr>
            <p:cNvPr id="11" name="TextBox 10"/>
            <p:cNvSpPr txBox="1"/>
            <p:nvPr/>
          </p:nvSpPr>
          <p:spPr>
            <a:xfrm>
              <a:off x="2352675" y="3044279"/>
              <a:ext cx="1515800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dirty="0">
                  <a:solidFill>
                    <a:schemeClr val="bg1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Data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58149" y="3044279"/>
              <a:ext cx="223608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dirty="0">
                  <a:solidFill>
                    <a:schemeClr val="bg1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Models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5F0DDA9-7838-424F-CDEE-21335D2A9481}"/>
              </a:ext>
            </a:extLst>
          </p:cNvPr>
          <p:cNvSpPr/>
          <p:nvPr/>
        </p:nvSpPr>
        <p:spPr bwMode="auto">
          <a:xfrm>
            <a:off x="1382806" y="134471"/>
            <a:ext cx="6378388" cy="8561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Making Isoscapes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C0C152-3555-4158-669A-B85D09C20CED}"/>
              </a:ext>
            </a:extLst>
          </p:cNvPr>
          <p:cNvSpPr/>
          <p:nvPr/>
        </p:nvSpPr>
        <p:spPr bwMode="auto">
          <a:xfrm>
            <a:off x="4343400" y="3048000"/>
            <a:ext cx="685800" cy="914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507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odTraNet">
            <a:extLst>
              <a:ext uri="{FF2B5EF4-FFF2-40B4-BE49-F238E27FC236}">
                <a16:creationId xmlns:a16="http://schemas.microsoft.com/office/drawing/2014/main" id="{7ECBE5CA-4F12-B1CC-8354-4943C33E0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59340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CDCA68-39D0-55BA-F9C1-84F8723716EE}"/>
              </a:ext>
            </a:extLst>
          </p:cNvPr>
          <p:cNvGrpSpPr/>
          <p:nvPr/>
        </p:nvGrpSpPr>
        <p:grpSpPr>
          <a:xfrm>
            <a:off x="3369817" y="1870003"/>
            <a:ext cx="5400675" cy="1514714"/>
            <a:chOff x="685799" y="3429000"/>
            <a:chExt cx="5705475" cy="1600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0277DC-E95E-58F2-44EC-60296668E4FB}"/>
                </a:ext>
              </a:extLst>
            </p:cNvPr>
            <p:cNvSpPr/>
            <p:nvPr/>
          </p:nvSpPr>
          <p:spPr bwMode="auto">
            <a:xfrm>
              <a:off x="685799" y="3429000"/>
              <a:ext cx="5705475" cy="1600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pic>
          <p:nvPicPr>
            <p:cNvPr id="1028" name="Picture 4" descr="EarthChem vertical logo">
              <a:extLst>
                <a:ext uri="{FF2B5EF4-FFF2-40B4-BE49-F238E27FC236}">
                  <a16:creationId xmlns:a16="http://schemas.microsoft.com/office/drawing/2014/main" id="{F5863AA0-9993-CDF6-BCC3-3171153B00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3505200"/>
              <a:ext cx="5486400" cy="1449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C230BEE-083B-04A3-FA1B-473C3D7FBE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06950"/>
            <a:ext cx="4526289" cy="841250"/>
          </a:xfrm>
          <a:prstGeom prst="rect">
            <a:avLst/>
          </a:prstGeom>
        </p:spPr>
      </p:pic>
      <p:pic>
        <p:nvPicPr>
          <p:cNvPr id="1034" name="Picture 10" descr="Home">
            <a:extLst>
              <a:ext uri="{FF2B5EF4-FFF2-40B4-BE49-F238E27FC236}">
                <a16:creationId xmlns:a16="http://schemas.microsoft.com/office/drawing/2014/main" id="{824CF99E-265C-29E4-EEC7-608B6AE1D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5177118"/>
            <a:ext cx="5934075" cy="114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7450ABB-4036-F207-478F-29ED15D51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733800"/>
            <a:ext cx="3200400" cy="226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FAE8353-4059-7FB0-5C28-B27D55CAE6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47" y="2061882"/>
            <a:ext cx="2441453" cy="132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01222"/>
      </p:ext>
    </p:extLst>
  </p:cSld>
  <p:clrMapOvr>
    <a:masterClrMapping/>
  </p:clrMapOvr>
</p:sld>
</file>

<file path=ppt/theme/theme1.xml><?xml version="1.0" encoding="utf-8"?>
<a:theme xmlns:a="http://schemas.openxmlformats.org/drawingml/2006/main" name="UU_red_banner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Berlin Sans FB Demi"/>
        <a:ea typeface=""/>
        <a:cs typeface=""/>
      </a:majorFont>
      <a:minorFont>
        <a:latin typeface="Berlin Sans F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UU_red_banner</Template>
  <TotalTime>10729</TotalTime>
  <Words>342</Words>
  <Application>Microsoft Office PowerPoint</Application>
  <PresentationFormat>On-screen Show (4:3)</PresentationFormat>
  <Paragraphs>65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Berlin Sans FB</vt:lpstr>
      <vt:lpstr>Berlin Sans FB Demi</vt:lpstr>
      <vt:lpstr>Calibri</vt:lpstr>
      <vt:lpstr>Cambria Math</vt:lpstr>
      <vt:lpstr>Verdana</vt:lpstr>
      <vt:lpstr>UU_red_banner</vt:lpstr>
      <vt:lpstr>Office Theme</vt:lpstr>
      <vt:lpstr>Human Geolocation with Isotopes in assignR</vt:lpstr>
      <vt:lpstr>PowerPoint Presentation</vt:lpstr>
      <vt:lpstr>PowerPoint Presentation</vt:lpstr>
      <vt:lpstr>PowerPoint Presentation</vt:lpstr>
      <vt:lpstr>Isotope Fractionation Across Space</vt:lpstr>
      <vt:lpstr>PowerPoint Presentation</vt:lpstr>
      <vt:lpstr>A Framework for Isotopic Geolocation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Bayes’ Theorem</vt:lpstr>
      <vt:lpstr>Bayes’ Theorem</vt:lpstr>
      <vt:lpstr>Bayes’ Theorem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in Catchments</dc:title>
  <dc:creator>gjbowen</dc:creator>
  <cp:lastModifiedBy>GABRIEL J BOWEN</cp:lastModifiedBy>
  <cp:revision>170</cp:revision>
  <dcterms:created xsi:type="dcterms:W3CDTF">2013-06-11T21:03:59Z</dcterms:created>
  <dcterms:modified xsi:type="dcterms:W3CDTF">2023-02-09T22:40:18Z</dcterms:modified>
</cp:coreProperties>
</file>